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9" r:id="rId1"/>
  </p:sldMasterIdLst>
  <p:notesMasterIdLst>
    <p:notesMasterId r:id="rId22"/>
  </p:notesMasterIdLst>
  <p:sldIdLst>
    <p:sldId id="256" r:id="rId2"/>
    <p:sldId id="624" r:id="rId3"/>
    <p:sldId id="649" r:id="rId4"/>
    <p:sldId id="650" r:id="rId5"/>
    <p:sldId id="651" r:id="rId6"/>
    <p:sldId id="643" r:id="rId7"/>
    <p:sldId id="645" r:id="rId8"/>
    <p:sldId id="652" r:id="rId9"/>
    <p:sldId id="609" r:id="rId10"/>
    <p:sldId id="625" r:id="rId11"/>
    <p:sldId id="626" r:id="rId12"/>
    <p:sldId id="614" r:id="rId13"/>
    <p:sldId id="629" r:id="rId14"/>
    <p:sldId id="616" r:id="rId15"/>
    <p:sldId id="617" r:id="rId16"/>
    <p:sldId id="630" r:id="rId17"/>
    <p:sldId id="619" r:id="rId18"/>
    <p:sldId id="621" r:id="rId19"/>
    <p:sldId id="620" r:id="rId20"/>
    <p:sldId id="592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3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36" autoAdjust="0"/>
    <p:restoredTop sz="94614" autoAdjust="0"/>
  </p:normalViewPr>
  <p:slideViewPr>
    <p:cSldViewPr>
      <p:cViewPr varScale="1">
        <p:scale>
          <a:sx n="114" d="100"/>
          <a:sy n="114" d="100"/>
        </p:scale>
        <p:origin x="12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9CB76E76-D592-49CC-84B3-B021E1BF20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6AB763B6-E6DD-46BE-8916-9079465B6F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DA9530B-549D-4218-BAF9-77D25D9FAEB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9E2BF894-2424-4B17-8B6A-A1A05CD711D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BE47F3CA-5E31-4EF0-8329-71DD3EF196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7" name="Rectangle 7">
            <a:extLst>
              <a:ext uri="{FF2B5EF4-FFF2-40B4-BE49-F238E27FC236}">
                <a16:creationId xmlns:a16="http://schemas.microsoft.com/office/drawing/2014/main" id="{105784E2-36B9-47CA-9261-C351B11911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29DD273-2BF3-4B0F-B6B6-91FA8F8560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3FF3248-D26E-4C63-8FE8-82CDE0AFD6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666C958D-7950-4C68-8855-1D230158A835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3E676159-55A3-4522-8A76-F9045257F423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>
                <a:gd name="T0" fmla="*/ 0 w 5760"/>
                <a:gd name="T1" fmla="*/ 0 h 1104"/>
                <a:gd name="T2" fmla="*/ 5760 w 5760"/>
                <a:gd name="T3" fmla="*/ 0 h 1104"/>
                <a:gd name="T4" fmla="*/ 5760 w 5760"/>
                <a:gd name="T5" fmla="*/ 720 h 1104"/>
                <a:gd name="T6" fmla="*/ 3600 w 5760"/>
                <a:gd name="T7" fmla="*/ 624 h 1104"/>
                <a:gd name="T8" fmla="*/ 0 w 5760"/>
                <a:gd name="T9" fmla="*/ 1000 h 1104"/>
                <a:gd name="T10" fmla="*/ 0 w 5760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70F10980-803D-43A4-9FD8-987ADA2A9071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>
                <a:gd name="T0" fmla="*/ 0 w 5760"/>
                <a:gd name="T1" fmla="*/ 582 h 3587"/>
                <a:gd name="T2" fmla="*/ 2640 w 5760"/>
                <a:gd name="T3" fmla="*/ 267 h 3587"/>
                <a:gd name="T4" fmla="*/ 3373 w 5760"/>
                <a:gd name="T5" fmla="*/ 160 h 3587"/>
                <a:gd name="T6" fmla="*/ 5760 w 5760"/>
                <a:gd name="T7" fmla="*/ 358 h 3587"/>
                <a:gd name="T8" fmla="*/ 5760 w 5760"/>
                <a:gd name="T9" fmla="*/ 3587 h 3587"/>
                <a:gd name="T10" fmla="*/ 0 w 5760"/>
                <a:gd name="T11" fmla="*/ 3587 h 3587"/>
                <a:gd name="T12" fmla="*/ 0 w 5760"/>
                <a:gd name="T13" fmla="*/ 582 h 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85E09C8-69BC-4852-84D4-9F0825560E1C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>
                <a:gd name="T0" fmla="*/ 0 w 5760"/>
                <a:gd name="T1" fmla="*/ 163 h 538"/>
                <a:gd name="T2" fmla="*/ 0 w 5760"/>
                <a:gd name="T3" fmla="*/ 403 h 538"/>
                <a:gd name="T4" fmla="*/ 1773 w 5760"/>
                <a:gd name="T5" fmla="*/ 443 h 538"/>
                <a:gd name="T6" fmla="*/ 4573 w 5760"/>
                <a:gd name="T7" fmla="*/ 176 h 538"/>
                <a:gd name="T8" fmla="*/ 5760 w 5760"/>
                <a:gd name="T9" fmla="*/ 536 h 538"/>
                <a:gd name="T10" fmla="*/ 5760 w 5760"/>
                <a:gd name="T11" fmla="*/ 163 h 538"/>
                <a:gd name="T12" fmla="*/ 4560 w 5760"/>
                <a:gd name="T13" fmla="*/ 29 h 538"/>
                <a:gd name="T14" fmla="*/ 1987 w 5760"/>
                <a:gd name="T15" fmla="*/ 336 h 538"/>
                <a:gd name="T16" fmla="*/ 0 w 5760"/>
                <a:gd name="T17" fmla="*/ 163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6825CA8F-EF91-439C-A299-F5FEC19CD8F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>
                <a:gd name="T0" fmla="*/ 0 w 5760"/>
                <a:gd name="T1" fmla="*/ 246 h 674"/>
                <a:gd name="T2" fmla="*/ 0 w 5760"/>
                <a:gd name="T3" fmla="*/ 406 h 674"/>
                <a:gd name="T4" fmla="*/ 1280 w 5760"/>
                <a:gd name="T5" fmla="*/ 645 h 674"/>
                <a:gd name="T6" fmla="*/ 1627 w 5760"/>
                <a:gd name="T7" fmla="*/ 580 h 674"/>
                <a:gd name="T8" fmla="*/ 4493 w 5760"/>
                <a:gd name="T9" fmla="*/ 113 h 674"/>
                <a:gd name="T10" fmla="*/ 5760 w 5760"/>
                <a:gd name="T11" fmla="*/ 606 h 674"/>
                <a:gd name="T12" fmla="*/ 5760 w 5760"/>
                <a:gd name="T13" fmla="*/ 233 h 674"/>
                <a:gd name="T14" fmla="*/ 4040 w 5760"/>
                <a:gd name="T15" fmla="*/ 33 h 674"/>
                <a:gd name="T16" fmla="*/ 1093 w 5760"/>
                <a:gd name="T17" fmla="*/ 433 h 674"/>
                <a:gd name="T18" fmla="*/ 0 w 5760"/>
                <a:gd name="T19" fmla="*/ 246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69273D26-F7A8-4852-9B64-B9B99D3F5139}"/>
                </a:ext>
              </a:extLst>
            </p:cNvPr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>
                <a:gd name="T0" fmla="*/ 0 w 4200"/>
                <a:gd name="T1" fmla="*/ 3361 h 3361"/>
                <a:gd name="T2" fmla="*/ 1054 w 4200"/>
                <a:gd name="T3" fmla="*/ 295 h 3361"/>
                <a:gd name="T4" fmla="*/ 4200 w 4200"/>
                <a:gd name="T5" fmla="*/ 1588 h 3361"/>
                <a:gd name="T6" fmla="*/ 4200 w 4200"/>
                <a:gd name="T7" fmla="*/ 2028 h 3361"/>
                <a:gd name="T8" fmla="*/ 1200 w 4200"/>
                <a:gd name="T9" fmla="*/ 442 h 3361"/>
                <a:gd name="T10" fmla="*/ 347 w 4200"/>
                <a:gd name="T11" fmla="*/ 3361 h 3361"/>
                <a:gd name="T12" fmla="*/ 0 w 4200"/>
                <a:gd name="T13" fmla="*/ 3361 h 3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3CA3BB2C-8BBF-493D-A815-5658F4DDCF87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>
                <a:gd name="T0" fmla="*/ 0 w 5760"/>
                <a:gd name="T1" fmla="*/ 804 h 1925"/>
                <a:gd name="T2" fmla="*/ 0 w 5760"/>
                <a:gd name="T3" fmla="*/ 991 h 1925"/>
                <a:gd name="T4" fmla="*/ 1547 w 5760"/>
                <a:gd name="T5" fmla="*/ 1818 h 1925"/>
                <a:gd name="T6" fmla="*/ 3253 w 5760"/>
                <a:gd name="T7" fmla="*/ 351 h 1925"/>
                <a:gd name="T8" fmla="*/ 5760 w 5760"/>
                <a:gd name="T9" fmla="*/ 1537 h 1925"/>
                <a:gd name="T10" fmla="*/ 5760 w 5760"/>
                <a:gd name="T11" fmla="*/ 1151 h 1925"/>
                <a:gd name="T12" fmla="*/ 3240 w 5760"/>
                <a:gd name="T13" fmla="*/ 84 h 1925"/>
                <a:gd name="T14" fmla="*/ 1573 w 5760"/>
                <a:gd name="T15" fmla="*/ 1671 h 1925"/>
                <a:gd name="T16" fmla="*/ 0 w 5760"/>
                <a:gd name="T17" fmla="*/ 804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E323FEFE-A38A-4140-B165-17A5D91930F3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>
                <a:gd name="T0" fmla="*/ 0 w 4196"/>
                <a:gd name="T1" fmla="*/ 415 h 2120"/>
                <a:gd name="T2" fmla="*/ 0 w 4196"/>
                <a:gd name="T3" fmla="*/ 508 h 2120"/>
                <a:gd name="T4" fmla="*/ 1933 w 4196"/>
                <a:gd name="T5" fmla="*/ 229 h 2120"/>
                <a:gd name="T6" fmla="*/ 3920 w 4196"/>
                <a:gd name="T7" fmla="*/ 1055 h 2120"/>
                <a:gd name="T8" fmla="*/ 3587 w 4196"/>
                <a:gd name="T9" fmla="*/ 2082 h 2120"/>
                <a:gd name="T10" fmla="*/ 3947 w 4196"/>
                <a:gd name="T11" fmla="*/ 829 h 2120"/>
                <a:gd name="T12" fmla="*/ 2253 w 4196"/>
                <a:gd name="T13" fmla="*/ 69 h 2120"/>
                <a:gd name="T14" fmla="*/ 0 w 4196"/>
                <a:gd name="T15" fmla="*/ 415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</p:grpSp>
      <p:sp>
        <p:nvSpPr>
          <p:cNvPr id="410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7875534E-9343-404A-9C11-2A0E828F3B3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7C6723AA-617E-4D33-A810-E1911317B8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239D6845-702E-40DA-8FFC-5A17EA76F8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fld id="{7B65CE40-72F3-49D0-8DE7-859E03FC6C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78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27479852-2F4A-4F9D-8F50-5E26BCCE94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39471F49-AFEB-42BB-8FBE-214130BDBB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52F186D7-7FDF-49FF-9C34-0EA0B0CFC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2B6D7-3E69-45FA-8D77-40D1CA4460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900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C00EAE0-5DFE-43BE-B238-1A3E74BF20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1098ECC1-DB49-4546-B0E2-E0AB2567D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FAFD2A93-8601-41D3-ACB2-DAE9F730C9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4336F-07CA-4099-8970-136FECB4CC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03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1DEB329-8DC3-4781-BCCA-AA63EBD3C6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69B251A-1CB7-46D2-84B1-B4DD0ABDF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AEF49EBD-52CC-4AC8-9B40-3CE3694EB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46D25-49FC-46E4-9504-2DF14339B2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746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6893310-5E1B-4FA1-B65B-B4FF3DB61C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41EB6F4D-F4FD-4BB1-BC67-EB26264E80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EB5D2E23-CC7B-472B-BE99-D3C8303364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32D5F-F6EA-4439-A49B-4710AF81B5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41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A8AD0FC1-9560-4EB6-8FCD-44320AA05F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2E4B428-12BB-4CFC-861F-D77B18B7CD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EADBE05A-3C5D-4EDC-B19B-22E2AFED6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44F7E-BB23-41E4-A3F4-D0418BCD30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043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AE46460E-E211-44A7-BACB-E94DC8AAB4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412458F7-703F-491D-B13E-2C48C16B1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55ACBBCC-AB9C-4CB9-8861-451E10DB2F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6E1DD-5AF4-4EED-BEBD-BD63C700D6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51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568AF63-7438-4108-AD93-7B3CC83FFC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C019A16-F56D-40C2-B6B4-C8625299CE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CB0009E4-EC50-4199-81AC-B6FE6D9EA0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2D591-7F4F-4DCA-91EE-3E7022822F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64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N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BBB3FCE-EBD2-4C0D-A572-3379C3A44B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EE24A49-DB01-4C69-B2EF-5C860167CD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4D17EAE-D40D-4175-A1CE-9AAE574580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0CEFA-BEF7-45C6-BE51-114507E83C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523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3920699-5E80-4259-A3C5-1F094810CA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0632B20-383E-4439-B16E-F3618C08E1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5D83E05-A678-4969-84D7-A027591A80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E0DB9-6B93-4472-A430-450A1B28D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98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E03CD8AB-C2E2-457D-B08A-DD2F70E282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603AE39-4100-4413-9DEC-D5C8FDE52B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5AA9433-ECF2-4ABC-AFFB-B22C01617F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87CAF-DE98-4BB6-A932-F8C67A6734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86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1015955-0F15-4709-9C2A-54AD261F2A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54BFB834-10C7-4142-A9BC-04416934F8D4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76" name="Freeform 4">
              <a:extLst>
                <a:ext uri="{FF2B5EF4-FFF2-40B4-BE49-F238E27FC236}">
                  <a16:creationId xmlns:a16="http://schemas.microsoft.com/office/drawing/2014/main" id="{59FA7789-7BEC-4FF6-BA18-C558E6F8D962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>
                <a:gd name="T0" fmla="*/ 0 w 5760"/>
                <a:gd name="T1" fmla="*/ 0 h 1104"/>
                <a:gd name="T2" fmla="*/ 5760 w 5760"/>
                <a:gd name="T3" fmla="*/ 0 h 1104"/>
                <a:gd name="T4" fmla="*/ 5760 w 5760"/>
                <a:gd name="T5" fmla="*/ 720 h 1104"/>
                <a:gd name="T6" fmla="*/ 3600 w 5760"/>
                <a:gd name="T7" fmla="*/ 624 h 1104"/>
                <a:gd name="T8" fmla="*/ 0 w 5760"/>
                <a:gd name="T9" fmla="*/ 1000 h 1104"/>
                <a:gd name="T10" fmla="*/ 0 w 5760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77" name="Freeform 5">
              <a:extLst>
                <a:ext uri="{FF2B5EF4-FFF2-40B4-BE49-F238E27FC236}">
                  <a16:creationId xmlns:a16="http://schemas.microsoft.com/office/drawing/2014/main" id="{8EE5D7EF-AFEC-4E43-A729-B6E573DECDC2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>
                <a:gd name="T0" fmla="*/ 0 w 5760"/>
                <a:gd name="T1" fmla="*/ 582 h 3587"/>
                <a:gd name="T2" fmla="*/ 2640 w 5760"/>
                <a:gd name="T3" fmla="*/ 267 h 3587"/>
                <a:gd name="T4" fmla="*/ 3373 w 5760"/>
                <a:gd name="T5" fmla="*/ 160 h 3587"/>
                <a:gd name="T6" fmla="*/ 5760 w 5760"/>
                <a:gd name="T7" fmla="*/ 358 h 3587"/>
                <a:gd name="T8" fmla="*/ 5760 w 5760"/>
                <a:gd name="T9" fmla="*/ 3587 h 3587"/>
                <a:gd name="T10" fmla="*/ 0 w 5760"/>
                <a:gd name="T11" fmla="*/ 3587 h 3587"/>
                <a:gd name="T12" fmla="*/ 0 w 5760"/>
                <a:gd name="T13" fmla="*/ 582 h 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78" name="Freeform 6">
              <a:extLst>
                <a:ext uri="{FF2B5EF4-FFF2-40B4-BE49-F238E27FC236}">
                  <a16:creationId xmlns:a16="http://schemas.microsoft.com/office/drawing/2014/main" id="{B9BF1086-C8EB-4C39-935D-8E1766695D9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>
                <a:gd name="T0" fmla="*/ 0 w 5760"/>
                <a:gd name="T1" fmla="*/ 163 h 538"/>
                <a:gd name="T2" fmla="*/ 0 w 5760"/>
                <a:gd name="T3" fmla="*/ 403 h 538"/>
                <a:gd name="T4" fmla="*/ 1773 w 5760"/>
                <a:gd name="T5" fmla="*/ 443 h 538"/>
                <a:gd name="T6" fmla="*/ 4573 w 5760"/>
                <a:gd name="T7" fmla="*/ 176 h 538"/>
                <a:gd name="T8" fmla="*/ 5760 w 5760"/>
                <a:gd name="T9" fmla="*/ 536 h 538"/>
                <a:gd name="T10" fmla="*/ 5760 w 5760"/>
                <a:gd name="T11" fmla="*/ 163 h 538"/>
                <a:gd name="T12" fmla="*/ 4560 w 5760"/>
                <a:gd name="T13" fmla="*/ 29 h 538"/>
                <a:gd name="T14" fmla="*/ 1987 w 5760"/>
                <a:gd name="T15" fmla="*/ 336 h 538"/>
                <a:gd name="T16" fmla="*/ 0 w 5760"/>
                <a:gd name="T17" fmla="*/ 163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79" name="Freeform 7">
              <a:extLst>
                <a:ext uri="{FF2B5EF4-FFF2-40B4-BE49-F238E27FC236}">
                  <a16:creationId xmlns:a16="http://schemas.microsoft.com/office/drawing/2014/main" id="{64437CA7-B062-4655-9563-6320CFE7701F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>
                <a:gd name="T0" fmla="*/ 0 w 5760"/>
                <a:gd name="T1" fmla="*/ 246 h 674"/>
                <a:gd name="T2" fmla="*/ 0 w 5760"/>
                <a:gd name="T3" fmla="*/ 406 h 674"/>
                <a:gd name="T4" fmla="*/ 1280 w 5760"/>
                <a:gd name="T5" fmla="*/ 645 h 674"/>
                <a:gd name="T6" fmla="*/ 1627 w 5760"/>
                <a:gd name="T7" fmla="*/ 580 h 674"/>
                <a:gd name="T8" fmla="*/ 4493 w 5760"/>
                <a:gd name="T9" fmla="*/ 113 h 674"/>
                <a:gd name="T10" fmla="*/ 5760 w 5760"/>
                <a:gd name="T11" fmla="*/ 606 h 674"/>
                <a:gd name="T12" fmla="*/ 5760 w 5760"/>
                <a:gd name="T13" fmla="*/ 233 h 674"/>
                <a:gd name="T14" fmla="*/ 4040 w 5760"/>
                <a:gd name="T15" fmla="*/ 33 h 674"/>
                <a:gd name="T16" fmla="*/ 1093 w 5760"/>
                <a:gd name="T17" fmla="*/ 433 h 674"/>
                <a:gd name="T18" fmla="*/ 0 w 5760"/>
                <a:gd name="T19" fmla="*/ 246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80" name="Freeform 8">
              <a:extLst>
                <a:ext uri="{FF2B5EF4-FFF2-40B4-BE49-F238E27FC236}">
                  <a16:creationId xmlns:a16="http://schemas.microsoft.com/office/drawing/2014/main" id="{14DEBF8D-A177-48F9-821F-F660554FC271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>
                <a:gd name="T0" fmla="*/ 0 w 4200"/>
                <a:gd name="T1" fmla="*/ 3361 h 3361"/>
                <a:gd name="T2" fmla="*/ 1054 w 4200"/>
                <a:gd name="T3" fmla="*/ 295 h 3361"/>
                <a:gd name="T4" fmla="*/ 4200 w 4200"/>
                <a:gd name="T5" fmla="*/ 1588 h 3361"/>
                <a:gd name="T6" fmla="*/ 4200 w 4200"/>
                <a:gd name="T7" fmla="*/ 2028 h 3361"/>
                <a:gd name="T8" fmla="*/ 1200 w 4200"/>
                <a:gd name="T9" fmla="*/ 442 h 3361"/>
                <a:gd name="T10" fmla="*/ 347 w 4200"/>
                <a:gd name="T11" fmla="*/ 3361 h 3361"/>
                <a:gd name="T12" fmla="*/ 0 w 4200"/>
                <a:gd name="T13" fmla="*/ 3361 h 3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81" name="Freeform 9">
              <a:extLst>
                <a:ext uri="{FF2B5EF4-FFF2-40B4-BE49-F238E27FC236}">
                  <a16:creationId xmlns:a16="http://schemas.microsoft.com/office/drawing/2014/main" id="{9BC7AFC8-153D-4493-85DF-65B8696E91B3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>
                <a:gd name="T0" fmla="*/ 0 w 5760"/>
                <a:gd name="T1" fmla="*/ 804 h 1925"/>
                <a:gd name="T2" fmla="*/ 0 w 5760"/>
                <a:gd name="T3" fmla="*/ 991 h 1925"/>
                <a:gd name="T4" fmla="*/ 1547 w 5760"/>
                <a:gd name="T5" fmla="*/ 1818 h 1925"/>
                <a:gd name="T6" fmla="*/ 3253 w 5760"/>
                <a:gd name="T7" fmla="*/ 351 h 1925"/>
                <a:gd name="T8" fmla="*/ 5760 w 5760"/>
                <a:gd name="T9" fmla="*/ 1537 h 1925"/>
                <a:gd name="T10" fmla="*/ 5760 w 5760"/>
                <a:gd name="T11" fmla="*/ 1151 h 1925"/>
                <a:gd name="T12" fmla="*/ 3240 w 5760"/>
                <a:gd name="T13" fmla="*/ 84 h 1925"/>
                <a:gd name="T14" fmla="*/ 1573 w 5760"/>
                <a:gd name="T15" fmla="*/ 1671 h 1925"/>
                <a:gd name="T16" fmla="*/ 0 w 5760"/>
                <a:gd name="T17" fmla="*/ 804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  <p:sp>
          <p:nvSpPr>
            <p:cNvPr id="3082" name="Freeform 10">
              <a:extLst>
                <a:ext uri="{FF2B5EF4-FFF2-40B4-BE49-F238E27FC236}">
                  <a16:creationId xmlns:a16="http://schemas.microsoft.com/office/drawing/2014/main" id="{FFC90E57-A1AC-4F87-9982-5A31D3CDD468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>
                <a:gd name="T0" fmla="*/ 0 w 4196"/>
                <a:gd name="T1" fmla="*/ 415 h 2120"/>
                <a:gd name="T2" fmla="*/ 0 w 4196"/>
                <a:gd name="T3" fmla="*/ 508 h 2120"/>
                <a:gd name="T4" fmla="*/ 1933 w 4196"/>
                <a:gd name="T5" fmla="*/ 229 h 2120"/>
                <a:gd name="T6" fmla="*/ 3920 w 4196"/>
                <a:gd name="T7" fmla="*/ 1055 h 2120"/>
                <a:gd name="T8" fmla="*/ 3587 w 4196"/>
                <a:gd name="T9" fmla="*/ 2082 h 2120"/>
                <a:gd name="T10" fmla="*/ 3947 w 4196"/>
                <a:gd name="T11" fmla="*/ 829 h 2120"/>
                <a:gd name="T12" fmla="*/ 2253 w 4196"/>
                <a:gd name="T13" fmla="*/ 69 h 2120"/>
                <a:gd name="T14" fmla="*/ 0 w 4196"/>
                <a:gd name="T15" fmla="*/ 415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NZ"/>
            </a:p>
          </p:txBody>
        </p:sp>
      </p:grpSp>
      <p:sp>
        <p:nvSpPr>
          <p:cNvPr id="1027" name="Rectangle 11">
            <a:extLst>
              <a:ext uri="{FF2B5EF4-FFF2-40B4-BE49-F238E27FC236}">
                <a16:creationId xmlns:a16="http://schemas.microsoft.com/office/drawing/2014/main" id="{5BA24420-24A2-4D9D-AF77-60A28A5CE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3738A510-3FC7-4D2A-B4AE-232CF7D274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85" name="Rectangle 13">
            <a:extLst>
              <a:ext uri="{FF2B5EF4-FFF2-40B4-BE49-F238E27FC236}">
                <a16:creationId xmlns:a16="http://schemas.microsoft.com/office/drawing/2014/main" id="{7E260540-1DB9-4AC7-987B-286655516BB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86" name="Rectangle 14">
            <a:extLst>
              <a:ext uri="{FF2B5EF4-FFF2-40B4-BE49-F238E27FC236}">
                <a16:creationId xmlns:a16="http://schemas.microsoft.com/office/drawing/2014/main" id="{AE754A89-4032-4A12-A6A9-B68C73FF1B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fld id="{604F21B1-127E-4256-BCA0-19FF9F45C3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15">
            <a:extLst>
              <a:ext uri="{FF2B5EF4-FFF2-40B4-BE49-F238E27FC236}">
                <a16:creationId xmlns:a16="http://schemas.microsoft.com/office/drawing/2014/main" id="{2266A119-2598-4DB6-8D5E-03EC153B0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C5F7F6C-B5D6-485D-A6D9-FC04FE9D61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11225"/>
            <a:ext cx="7772400" cy="17526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ea typeface="MS Mincho" panose="02020609040205080304" pitchFamily="49" charset="-128"/>
              </a:rPr>
              <a:t>IT Project Financials</a:t>
            </a:r>
            <a:endParaRPr lang="en-US" altLang="en-US" sz="4000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4987553-E404-43B8-A9B5-7E9AF37B8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200400"/>
            <a:ext cx="56388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Cecil Eng Huang Chua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cecq8z@mst.edu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3D2913-4653-44BB-B8D3-8CC504E70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3341688"/>
            <a:ext cx="14954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DB59874-3B52-43FA-8161-781139727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 dirty="0"/>
              <a:t>Outline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55C743F3-B097-4910-B79E-DDBF9FE5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NZ" altLang="en-US" dirty="0" smtClean="0"/>
              <a:t>Preliminary Comments</a:t>
            </a:r>
          </a:p>
          <a:p>
            <a:pPr eaLnBrk="1" hangingPunct="1"/>
            <a:r>
              <a:rPr lang="en-NZ" altLang="en-US" dirty="0" smtClean="0"/>
              <a:t>Common </a:t>
            </a:r>
            <a:r>
              <a:rPr lang="en-NZ" altLang="en-US" dirty="0"/>
              <a:t>Financial </a:t>
            </a:r>
            <a:r>
              <a:rPr lang="en-NZ" altLang="en-US" dirty="0" smtClean="0"/>
              <a:t>Arguments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 smtClean="0"/>
              <a:t>Payback Period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 smtClean="0"/>
              <a:t>Net Present Value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 smtClean="0"/>
              <a:t>Return on Investment</a:t>
            </a:r>
            <a:endParaRPr lang="en-NZ" altLang="en-US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329F1737-13D3-4587-9FD2-07BD1F0A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0B2B5E-7F4E-43DA-BC10-A118A2E768DD}" type="slidenum">
              <a:rPr lang="en-US" altLang="en-US" sz="1400"/>
              <a:pPr/>
              <a:t>1</a:t>
            </a:fld>
            <a:endParaRPr lang="en-US" altLang="en-US" sz="1400"/>
          </a:p>
        </p:txBody>
      </p:sp>
      <p:sp>
        <p:nvSpPr>
          <p:cNvPr id="21509" name="Right Arrow 4">
            <a:extLst>
              <a:ext uri="{FF2B5EF4-FFF2-40B4-BE49-F238E27FC236}">
                <a16:creationId xmlns:a16="http://schemas.microsoft.com/office/drawing/2014/main" id="{D6A01440-1386-4FDF-B5BB-79B3B5F96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133600"/>
            <a:ext cx="4572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NZ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Preliminary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 smtClean="0"/>
              <a:t>Almost never a need to do financial analysis for decision making</a:t>
            </a:r>
          </a:p>
          <a:p>
            <a:r>
              <a:rPr lang="en-US" dirty="0" smtClean="0"/>
              <a:t>In a financially justified IT project, the numbers should be blindingly obvious</a:t>
            </a:r>
          </a:p>
          <a:p>
            <a:r>
              <a:rPr lang="en-US" dirty="0" smtClean="0"/>
              <a:t>If the project is borderline, it is not financially justified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Most IT projects have underestimated costs and risks and overestimated benefits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Choosing between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22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Financial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justify a decision</a:t>
            </a:r>
          </a:p>
          <a:p>
            <a:r>
              <a:rPr lang="en-US" dirty="0" smtClean="0"/>
              <a:t>To demonstrate we have been thorough in our thinking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3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dirty="0" smtClean="0"/>
              <a:t>A lot of IT projects don’t make financial sense</a:t>
            </a:r>
          </a:p>
          <a:p>
            <a:r>
              <a:rPr lang="en-US" dirty="0" smtClean="0"/>
              <a:t>IT is often a cost center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It enables other aspects of the business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Cost booked to IT, benefits booked to others</a:t>
            </a:r>
          </a:p>
          <a:p>
            <a:r>
              <a:rPr lang="en-US" dirty="0" smtClean="0"/>
              <a:t>Asset Specificity</a:t>
            </a:r>
          </a:p>
          <a:p>
            <a:r>
              <a:rPr lang="en-US" dirty="0" smtClean="0"/>
              <a:t>Nevertheless, IT is still strategically important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Thus, justification is not through the finances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08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C9A96-6683-4B0A-97C7-8689C285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Asset Specificity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A73F1-4873-4989-8CA8-D54A746F7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The value of an asset is contingent on some other asset</a:t>
            </a:r>
          </a:p>
          <a:p>
            <a:endParaRPr lang="en-NZ" dirty="0"/>
          </a:p>
          <a:p>
            <a:r>
              <a:rPr lang="en-NZ" dirty="0"/>
              <a:t>Fuel pump monitoring system</a:t>
            </a:r>
          </a:p>
          <a:p>
            <a:r>
              <a:rPr lang="en-NZ" dirty="0"/>
              <a:t>Depends on the specific type of fuel pump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dirty="0"/>
              <a:t>If fuel pump technology changes, the monitoring system becomes worthless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E4E99-0366-4738-86F4-B41BE905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5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0ADB-BC1C-4055-91C7-9B98135C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NZ" dirty="0" smtClean="0"/>
              <a:t>What’s Really Important About Financials: Thinking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CB632-E492-461E-A09B-03AC00B6D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4114800"/>
          </a:xfrm>
        </p:spPr>
        <p:txBody>
          <a:bodyPr/>
          <a:lstStyle/>
          <a:p>
            <a:r>
              <a:rPr lang="en-NZ" sz="2800" dirty="0" smtClean="0"/>
              <a:t>Money now is more important than money in the future</a:t>
            </a:r>
          </a:p>
          <a:p>
            <a:r>
              <a:rPr lang="en-NZ" sz="2800" dirty="0" smtClean="0"/>
              <a:t>Choices are not yes/no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Choose among alternatives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Doing nothing is an alternative: The bank pays you interest if you do nothing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There are different ways of paying for things: Buy vs lease</a:t>
            </a:r>
          </a:p>
          <a:p>
            <a:r>
              <a:rPr lang="en-NZ" sz="2800" dirty="0" smtClean="0"/>
              <a:t>Money flows differently from work</a:t>
            </a:r>
          </a:p>
          <a:p>
            <a:r>
              <a:rPr lang="en-NZ" sz="2800" dirty="0" smtClean="0"/>
              <a:t>Rules and regulations can make certain things worthwhile doing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A loss-making project is a tax benefit</a:t>
            </a:r>
            <a:endParaRPr lang="en-NZ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E0040-D570-41C4-B5F7-D52C776AE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DB59874-3B52-43FA-8161-781139727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 dirty="0"/>
              <a:t>Outline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55C743F3-B097-4910-B79E-DDBF9FE5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NZ" altLang="en-US" dirty="0" smtClean="0"/>
              <a:t>Preliminary Comments</a:t>
            </a:r>
          </a:p>
          <a:p>
            <a:pPr eaLnBrk="1" hangingPunct="1"/>
            <a:r>
              <a:rPr lang="en-NZ" altLang="en-US" dirty="0" smtClean="0"/>
              <a:t>Common </a:t>
            </a:r>
            <a:r>
              <a:rPr lang="en-NZ" altLang="en-US" dirty="0"/>
              <a:t>Financial </a:t>
            </a:r>
            <a:r>
              <a:rPr lang="en-NZ" altLang="en-US" dirty="0" smtClean="0"/>
              <a:t>Arguments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 smtClean="0"/>
              <a:t>Payback Period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 smtClean="0"/>
              <a:t>Net Present Value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 smtClean="0"/>
              <a:t>Return on Investment</a:t>
            </a:r>
            <a:endParaRPr lang="en-NZ" altLang="en-US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329F1737-13D3-4587-9FD2-07BD1F0A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0B2B5E-7F4E-43DA-BC10-A118A2E768DD}" type="slidenum">
              <a:rPr lang="en-US" altLang="en-US" sz="1400"/>
              <a:pPr/>
              <a:t>7</a:t>
            </a:fld>
            <a:endParaRPr lang="en-US" altLang="en-US" sz="1400"/>
          </a:p>
        </p:txBody>
      </p:sp>
      <p:sp>
        <p:nvSpPr>
          <p:cNvPr id="21509" name="Right Arrow 4">
            <a:extLst>
              <a:ext uri="{FF2B5EF4-FFF2-40B4-BE49-F238E27FC236}">
                <a16:creationId xmlns:a16="http://schemas.microsoft.com/office/drawing/2014/main" id="{D6A01440-1386-4FDF-B5BB-79B3B5F96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743200"/>
            <a:ext cx="4572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NZ" altLang="en-US"/>
          </a:p>
        </p:txBody>
      </p:sp>
    </p:spTree>
    <p:extLst>
      <p:ext uri="{BB962C8B-B14F-4D97-AF65-F5344CB8AC3E}">
        <p14:creationId xmlns:p14="http://schemas.microsoft.com/office/powerpoint/2010/main" val="283666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C6870E75-8818-462F-A84E-C9227DB41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 dirty="0" smtClean="0"/>
              <a:t>General Financial Thinking</a:t>
            </a:r>
            <a:endParaRPr lang="en-NZ" altLang="en-US" dirty="0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5B3B511F-5AF8-4A1E-B25F-63C9A53C0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025" y="1600200"/>
            <a:ext cx="7772400" cy="4114800"/>
          </a:xfrm>
        </p:spPr>
        <p:txBody>
          <a:bodyPr/>
          <a:lstStyle/>
          <a:p>
            <a:pPr eaLnBrk="1" hangingPunct="1"/>
            <a:r>
              <a:rPr lang="en-NZ" altLang="en-US" sz="2800" dirty="0"/>
              <a:t>I will make $10000 from this project next year</a:t>
            </a:r>
          </a:p>
          <a:p>
            <a:pPr eaLnBrk="1" hangingPunct="1"/>
            <a:r>
              <a:rPr lang="en-NZ" altLang="en-US" sz="2800" dirty="0"/>
              <a:t>How much is this actually worth if I get 5% interest from the bank?</a:t>
            </a:r>
          </a:p>
          <a:p>
            <a:pPr eaLnBrk="1" hangingPunct="1"/>
            <a:endParaRPr lang="en-NZ" altLang="en-US" sz="2800" dirty="0"/>
          </a:p>
          <a:p>
            <a:pPr eaLnBrk="1" hangingPunct="1"/>
            <a:r>
              <a:rPr lang="en-NZ" altLang="en-US" sz="2800" dirty="0"/>
              <a:t>1.05 x Deposit= $10000</a:t>
            </a:r>
          </a:p>
          <a:p>
            <a:pPr eaLnBrk="1" hangingPunct="1"/>
            <a:r>
              <a:rPr lang="en-NZ" altLang="en-US" sz="2800" dirty="0"/>
              <a:t>$9523.81</a:t>
            </a:r>
          </a:p>
          <a:p>
            <a:pPr eaLnBrk="1" hangingPunct="1"/>
            <a:r>
              <a:rPr lang="en-NZ" altLang="en-US" sz="2800" dirty="0"/>
              <a:t>Implication: If I spend more than $9523.81 on this project, I am better off just putting the money in the bank</a:t>
            </a:r>
          </a:p>
          <a:p>
            <a:pPr eaLnBrk="1" hangingPunct="1"/>
            <a:endParaRPr lang="en-NZ" altLang="en-US" sz="2800" dirty="0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92C2DE6D-8777-416E-84FC-9A128E7A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6BB37E-C3DA-4426-AF76-AF044E5B13F3}" type="slidenum">
              <a:rPr lang="en-US" altLang="en-US" sz="1400"/>
              <a:pPr/>
              <a:t>8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CDC1-7163-487B-B840-7F9D9DFE0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NZ" dirty="0"/>
              <a:t>Payback Period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D2ACD-8CC2-45DF-94E5-9276258A7E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447800"/>
                <a:ext cx="7772400" cy="4114800"/>
              </a:xfrm>
            </p:spPr>
            <p:txBody>
              <a:bodyPr/>
              <a:lstStyle/>
              <a:p>
                <a:r>
                  <a:rPr lang="en-NZ" sz="2800" dirty="0"/>
                  <a:t>Calculate upfront cost of investment (A</a:t>
                </a:r>
                <a:r>
                  <a:rPr lang="en-NZ" sz="2800" dirty="0" smtClean="0"/>
                  <a:t>)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NZ" sz="2400" dirty="0"/>
                  <a:t>A</a:t>
                </a:r>
                <a:r>
                  <a:rPr lang="en-NZ" sz="2400" dirty="0" smtClean="0"/>
                  <a:t>ll deferred costs are treated as upfront costs taking interest into account</a:t>
                </a:r>
                <a:endParaRPr lang="en-NZ" sz="2400" dirty="0"/>
              </a:p>
              <a:p>
                <a:r>
                  <a:rPr lang="en-NZ" sz="2800" dirty="0"/>
                  <a:t>Calculate duration we get no return (B)</a:t>
                </a:r>
              </a:p>
              <a:p>
                <a:r>
                  <a:rPr lang="en-NZ" sz="2800" dirty="0"/>
                  <a:t>Calculate recurring </a:t>
                </a:r>
                <a:r>
                  <a:rPr lang="en-NZ" sz="2800" dirty="0" smtClean="0"/>
                  <a:t>annual cost </a:t>
                </a:r>
                <a:r>
                  <a:rPr lang="en-NZ" sz="2800" dirty="0"/>
                  <a:t>of investment (C)</a:t>
                </a:r>
              </a:p>
              <a:p>
                <a:r>
                  <a:rPr lang="en-NZ" sz="2800" dirty="0"/>
                  <a:t>Calculate annual return (D)</a:t>
                </a:r>
              </a:p>
              <a:p>
                <a:r>
                  <a:rPr lang="en-NZ" sz="2800" dirty="0"/>
                  <a:t>When is upfront cost paid back?</a:t>
                </a:r>
              </a:p>
              <a:p>
                <a:r>
                  <a:rPr lang="en-NZ" sz="2800" i="1" dirty="0"/>
                  <a:t>Payback Period=</a:t>
                </a:r>
                <a14:m>
                  <m:oMath xmlns:m="http://schemas.openxmlformats.org/officeDocument/2006/math">
                    <m:r>
                      <a:rPr lang="en-NZ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NZ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NZ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NZ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NZ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NZ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NZ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</m:oMath>
                </a14:m>
                <a:endParaRPr lang="en-NZ" sz="2800" i="1" dirty="0"/>
              </a:p>
              <a:p>
                <a:r>
                  <a:rPr lang="en-NZ" sz="2800" dirty="0"/>
                  <a:t>We invest in project with best payback period</a:t>
                </a:r>
              </a:p>
              <a:p>
                <a:r>
                  <a:rPr lang="en-NZ" sz="2800" dirty="0"/>
                  <a:t>Rule of thumb: Payback period must be less than 3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D2ACD-8CC2-45DF-94E5-9276258A7E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447800"/>
                <a:ext cx="7772400" cy="4114800"/>
              </a:xfrm>
              <a:blipFill>
                <a:blip r:embed="rId2"/>
                <a:stretch>
                  <a:fillRect l="-1412" t="-1630" r="-1333" b="-28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C32E1-5BDD-49E4-91F6-4E54DA60E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27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D8D05-1876-4B87-BE87-D6A4F2ECA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4E4975-E3BE-4466-B1B8-788BE5CB39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7772400" cy="4114800"/>
              </a:xfrm>
            </p:spPr>
            <p:txBody>
              <a:bodyPr/>
              <a:lstStyle/>
              <a:p>
                <a:r>
                  <a:rPr lang="en-NZ" dirty="0"/>
                  <a:t>This is a 1 year project</a:t>
                </a:r>
              </a:p>
              <a:p>
                <a:r>
                  <a:rPr lang="en-NZ" dirty="0"/>
                  <a:t>We will spend $10000 on this project</a:t>
                </a:r>
              </a:p>
              <a:p>
                <a:r>
                  <a:rPr lang="en-NZ" dirty="0"/>
                  <a:t>Ongoing maintenance cost will be $1000 per year</a:t>
                </a:r>
              </a:p>
              <a:p>
                <a:r>
                  <a:rPr lang="en-NZ" dirty="0"/>
                  <a:t>Project will make us $4000 per year</a:t>
                </a:r>
              </a:p>
              <a:p>
                <a:r>
                  <a:rPr lang="en-NZ" i="1" dirty="0"/>
                  <a:t>Payback Period=</a:t>
                </a:r>
                <a14:m>
                  <m:oMath xmlns:m="http://schemas.openxmlformats.org/officeDocument/2006/math">
                    <m:r>
                      <a:rPr lang="en-NZ" b="0" i="1" smtClean="0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N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4000−1000</m:t>
                        </m:r>
                      </m:den>
                    </m:f>
                  </m:oMath>
                </a14:m>
                <a:endParaRPr lang="en-NZ" i="1" dirty="0"/>
              </a:p>
              <a:p>
                <a:r>
                  <a:rPr lang="en-NZ" dirty="0"/>
                  <a:t>=4.33 years</a:t>
                </a:r>
              </a:p>
              <a:p>
                <a:r>
                  <a:rPr lang="en-NZ" dirty="0"/>
                  <a:t>This project is difficult to justify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4E4975-E3BE-4466-B1B8-788BE5CB39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7772400" cy="4114800"/>
              </a:xfrm>
              <a:blipFill>
                <a:blip r:embed="rId2"/>
                <a:stretch>
                  <a:fillRect l="-1804" t="-2074" b="-22074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CB871-F250-4730-9679-107B01FD6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52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C7206932-ADB7-43CD-9266-2E2A381C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/>
              <a:t>Net Present Value with Obsolescence (1)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1DFB4FC8-52C0-46C3-8AAD-D2952B6A9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NZ" altLang="en-US" dirty="0"/>
              <a:t>Basically Payback Period including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/>
              <a:t>Interest Rate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dirty="0"/>
              <a:t>That the project has a limited shelf life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C4C3D4B5-4244-4DDC-98E5-F64D4D02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908FEF-58E9-4724-91A4-4E5EEF6783B3}" type="slidenum">
              <a:rPr lang="en-US" altLang="en-US" sz="1400"/>
              <a:pPr/>
              <a:t>11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E892F-2967-40F4-A931-9FEA2F826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NZ" sz="4000" dirty="0"/>
              <a:t>Net Present Value with Obsolescence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AEE2D-297D-47E5-95D9-AEB112121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r>
              <a:rPr lang="en-NZ" dirty="0"/>
              <a:t>Calculate upfront cost of investment (A)</a:t>
            </a:r>
          </a:p>
          <a:p>
            <a:r>
              <a:rPr lang="en-NZ" dirty="0"/>
              <a:t>Calculate duration we get no return (B)</a:t>
            </a:r>
          </a:p>
          <a:p>
            <a:r>
              <a:rPr lang="en-NZ" dirty="0"/>
              <a:t>Calculate recurring cost of investment (C)</a:t>
            </a:r>
          </a:p>
          <a:p>
            <a:r>
              <a:rPr lang="en-NZ" dirty="0"/>
              <a:t>Calculate annual return (D)</a:t>
            </a:r>
          </a:p>
          <a:p>
            <a:r>
              <a:rPr lang="en-NZ" dirty="0"/>
              <a:t>Calculate interest rate (E)</a:t>
            </a:r>
          </a:p>
          <a:p>
            <a:r>
              <a:rPr lang="en-NZ" dirty="0"/>
              <a:t>Calculate when investment will be obsolete (F)</a:t>
            </a:r>
          </a:p>
          <a:p>
            <a:r>
              <a:rPr lang="en-NZ" dirty="0"/>
              <a:t>This must be true: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CDF80-6E23-4155-B6F5-DAE4015A0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B74222-D961-4427-88AC-DF7488CF49A4}"/>
                  </a:ext>
                </a:extLst>
              </p:cNvPr>
              <p:cNvSpPr txBox="1"/>
              <p:nvPr/>
            </p:nvSpPr>
            <p:spPr>
              <a:xfrm>
                <a:off x="1371600" y="5638800"/>
                <a:ext cx="2953181" cy="1163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0&lt;</m:t>
                      </m:r>
                      <m:nary>
                        <m:naryPr>
                          <m:chr m:val="∑"/>
                          <m:ctrlPr>
                            <a:rPr lang="en-NZ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NZ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NZ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NZ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NZ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p>
                        <m:e>
                          <m:f>
                            <m:fPr>
                              <m:ctrlPr>
                                <a:rPr lang="en-NZ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NZ" b="0" i="1" dirty="0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NZ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NZ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NZ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NZ" b="0" i="1" dirty="0" smtClean="0">
                                      <a:latin typeface="Cambria Math" panose="02040503050406030204" pitchFamily="18" charset="0"/>
                                    </a:rPr>
                                    <m:t>(1+</m:t>
                                  </m:r>
                                  <m:r>
                                    <a:rPr lang="en-NZ" b="0" i="1" dirty="0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NZ" b="0" i="1" dirty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NZ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den>
                          </m:f>
                          <m:r>
                            <a:rPr lang="en-NZ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NZ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nary>
                    </m:oMath>
                  </m:oMathPara>
                </a14:m>
                <a:endParaRPr lang="en-NZ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B74222-D961-4427-88AC-DF7488CF4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5638800"/>
                <a:ext cx="2953181" cy="1163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25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A888AF2B-2ADE-455F-B0A4-D5E92682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/>
              <a:t>Example(1)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49879782-6E7D-4639-B361-248CBC579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NZ" altLang="en-US" sz="2800"/>
              <a:t>This is a 1 year project.  The system will be condemned in 6 years</a:t>
            </a:r>
          </a:p>
          <a:p>
            <a:pPr eaLnBrk="1" hangingPunct="1"/>
            <a:r>
              <a:rPr lang="en-NZ" altLang="en-US" sz="2800"/>
              <a:t>We will spend $10000 on the project</a:t>
            </a:r>
          </a:p>
          <a:p>
            <a:pPr eaLnBrk="1" hangingPunct="1"/>
            <a:r>
              <a:rPr lang="en-NZ" altLang="en-US" sz="2800"/>
              <a:t>Ongoing maintenance costs will be $1000 per year</a:t>
            </a:r>
          </a:p>
          <a:p>
            <a:pPr eaLnBrk="1" hangingPunct="1"/>
            <a:r>
              <a:rPr lang="en-NZ" altLang="en-US" sz="2800"/>
              <a:t>Project will make us $4000 per year</a:t>
            </a:r>
          </a:p>
          <a:p>
            <a:pPr eaLnBrk="1" hangingPunct="1"/>
            <a:r>
              <a:rPr lang="en-NZ" altLang="en-US" sz="2800"/>
              <a:t>The interest rate is 5%</a:t>
            </a:r>
          </a:p>
          <a:p>
            <a:pPr eaLnBrk="1" hangingPunct="1"/>
            <a:endParaRPr lang="en-NZ" altLang="en-US" sz="2800"/>
          </a:p>
          <a:p>
            <a:pPr eaLnBrk="1" hangingPunct="1"/>
            <a:endParaRPr lang="en-NZ" altLang="en-US" sz="2800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90F25C06-817E-406B-BF9F-7D9367752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5FE51B9-DEB6-4115-8F0A-B13A71B3EBE9}" type="slidenum">
              <a:rPr lang="en-US" altLang="en-US" sz="1400"/>
              <a:pPr/>
              <a:t>13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39F1CE50-3D28-4C8F-A13B-458EE1F5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/>
              <a:t>Example (2)</a:t>
            </a: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413C8ED0-164A-47F1-B98A-1542CA51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2D36FD-1C74-44E6-8A25-D6DFD31739B6}" type="slidenum">
              <a:rPr lang="en-US" altLang="en-US" sz="1400"/>
              <a:pPr/>
              <a:t>14</a:t>
            </a:fld>
            <a:endParaRPr lang="en-US" altLang="en-US" sz="1400"/>
          </a:p>
        </p:txBody>
      </p:sp>
      <p:sp>
        <p:nvSpPr>
          <p:cNvPr id="33846" name="TextBox 5">
            <a:extLst>
              <a:ext uri="{FF2B5EF4-FFF2-40B4-BE49-F238E27FC236}">
                <a16:creationId xmlns:a16="http://schemas.microsoft.com/office/drawing/2014/main" id="{9CAF0CCA-E0D3-41DF-9976-BFBD22776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6629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NZ" altLang="en-US"/>
              <a:t>Demonstrates both strength and weakness of business case. Project will make money, but only in 4 years.  Also, note how little money the project makes after 5 years.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0A3729-7220-4E90-94E2-E7795E9E2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017607"/>
              </p:ext>
            </p:extLst>
          </p:nvPr>
        </p:nvGraphicFramePr>
        <p:xfrm>
          <a:off x="838200" y="1752600"/>
          <a:ext cx="7086600" cy="31702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825">
                  <a:extLst>
                    <a:ext uri="{9D8B030D-6E8A-4147-A177-3AD203B41FA5}">
                      <a16:colId xmlns:a16="http://schemas.microsoft.com/office/drawing/2014/main" val="221857615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75708893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77621249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56946514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09196869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8364209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695049609"/>
                    </a:ext>
                  </a:extLst>
                </a:gridCol>
              </a:tblGrid>
              <a:tr h="734715"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Year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From Previous Year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Cost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NPV of Cost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Return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NPV of Return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Z" sz="1100" u="none" strike="noStrike">
                          <a:effectLst/>
                        </a:rPr>
                        <a:t>Total</a:t>
                      </a:r>
                      <a:endParaRPr lang="en-N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6233613"/>
                  </a:ext>
                </a:extLst>
              </a:tr>
              <a:tr h="405920"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-10000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4863724"/>
                  </a:ext>
                </a:extLst>
              </a:tr>
              <a:tr h="405920"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-10000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952.381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4000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3809.524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-7142.86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1161349"/>
                  </a:ext>
                </a:extLst>
              </a:tr>
              <a:tr h="405920"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2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-7142.857143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907.0295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4000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3628.118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-4421.77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0218725"/>
                  </a:ext>
                </a:extLst>
              </a:tr>
              <a:tr h="405920"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3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-4421.768707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863.8376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4000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3455.35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-1830.26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4038236"/>
                  </a:ext>
                </a:extLst>
              </a:tr>
              <a:tr h="405920"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4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-1830.255912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822.7025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4000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3290.81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637.8515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0362600"/>
                  </a:ext>
                </a:extLst>
              </a:tr>
              <a:tr h="405920"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637.8515125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1000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783.5262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4000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>
                          <a:effectLst/>
                        </a:rPr>
                        <a:t>3134.105</a:t>
                      </a:r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NZ" sz="1100" u="none" strike="noStrike" dirty="0">
                          <a:effectLst/>
                        </a:rPr>
                        <a:t>2988.43</a:t>
                      </a:r>
                      <a:endParaRPr lang="en-N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855616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AF14-EFE0-44BB-86E0-369A81F0E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Return on Investment (ROI)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95F16D-AAAF-4CF3-9BB3-959B7C2793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NZ" dirty="0"/>
                  <a:t>An index of how profitable a project is</a:t>
                </a:r>
              </a:p>
              <a:p>
                <a:endParaRPr lang="en-NZ" dirty="0"/>
              </a:p>
              <a:p>
                <a:r>
                  <a:rPr lang="en-NZ" dirty="0"/>
                  <a:t>ROI=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NZ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𝑃𝑟𝑒𝑠𝑒𝑛𝑡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𝑉𝑎𝑙𝑢𝑒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𝑃𝑟𝑜𝑓𝑖𝑡𝑠</m:t>
                        </m:r>
                      </m:num>
                      <m:den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𝑃𝑟𝑒𝑠𝑒𝑛𝑡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𝑉𝑎𝑙𝑢𝑒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𝐶𝑜𝑠𝑡𝑠</m:t>
                        </m:r>
                      </m:den>
                    </m:f>
                  </m:oMath>
                </a14:m>
                <a:endParaRPr lang="en-NZ" dirty="0"/>
              </a:p>
              <a:p>
                <a:endParaRPr lang="en-NZ" dirty="0"/>
              </a:p>
              <a:p>
                <a:r>
                  <a:rPr lang="en-NZ" dirty="0"/>
                  <a:t>Acceptable ROI depends on the business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95F16D-AAAF-4CF3-9BB3-959B7C2793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04" t="-2074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ACB55-F0A6-4FBC-9463-4779B220D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2B6D7-3E69-45FA-8D77-40D1CA446031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19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A9D73537-38CB-40CF-B66B-076DCAC3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 dirty="0"/>
              <a:t>ROI Example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26104808-40D6-4619-8218-8648585C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2461E6-A1C5-446A-B4F5-550F81578320}" type="slidenum">
              <a:rPr lang="en-US" altLang="en-US" sz="1400"/>
              <a:pPr/>
              <a:t>16</a:t>
            </a:fld>
            <a:endParaRPr lang="en-US" altLang="en-US" sz="140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C0D1F2-9F4E-4CF5-8203-0EAB55B24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2369.93/10000=0.2369</a:t>
            </a:r>
          </a:p>
          <a:p>
            <a:endParaRPr lang="en-NZ" dirty="0"/>
          </a:p>
          <a:p>
            <a:r>
              <a:rPr lang="en-NZ" dirty="0"/>
              <a:t>In most organizations, this isn’t a worthwhile investment.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4A3CD57A-082F-444D-8253-CDB52569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altLang="en-US"/>
              <a:t>Thinking About Rate of Return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52762F32-7342-4970-9317-5AC4864AA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NZ" altLang="en-US"/>
              <a:t>Each organization has magic numbers</a:t>
            </a:r>
          </a:p>
          <a:p>
            <a:pPr eaLnBrk="1" hangingPunct="1"/>
            <a:r>
              <a:rPr lang="en-NZ" altLang="en-US"/>
              <a:t>Hurdle Rate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/>
              <a:t>Typical rate of company’s projects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/>
              <a:t>Will not invest if lower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/>
              <a:t>Use this as interest rate</a:t>
            </a:r>
          </a:p>
          <a:p>
            <a:pPr eaLnBrk="1" hangingPunct="1"/>
            <a:r>
              <a:rPr lang="en-NZ" altLang="en-US"/>
              <a:t>Weighted Average Cost of Capital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/>
              <a:t>Interest rate the company borrows at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/>
              <a:t>Will not invest if lower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/>
              <a:t>Use this as interest rate</a:t>
            </a:r>
          </a:p>
          <a:p>
            <a:pPr eaLnBrk="1" hangingPunct="1"/>
            <a:endParaRPr lang="en-NZ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3A65EB4D-80AE-43C7-B03F-266812116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71816C0-CE8B-4E3A-8E28-32289762CF4F}" type="slidenum">
              <a:rPr lang="en-US" altLang="en-US" sz="1400"/>
              <a:pPr/>
              <a:t>17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C4B2B910-15F8-4DF6-8026-F3232473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1143000"/>
          </a:xfrm>
        </p:spPr>
        <p:txBody>
          <a:bodyPr/>
          <a:lstStyle/>
          <a:p>
            <a:pPr eaLnBrk="1" hangingPunct="1"/>
            <a:r>
              <a:rPr lang="en-NZ" altLang="en-US"/>
              <a:t>Weird Things About Financial Analysis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846184B8-2C4A-4768-81DE-4848A77E1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NZ" altLang="en-US" sz="2800"/>
              <a:t>The higher the interest rate, the less valuable any investment will be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sz="2400"/>
              <a:t>Because we can just put the money in the bank</a:t>
            </a:r>
          </a:p>
          <a:p>
            <a:pPr eaLnBrk="1" hangingPunct="1"/>
            <a:r>
              <a:rPr lang="en-NZ" altLang="en-US" sz="2800"/>
              <a:t>If we spend money in the future, we spend less money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sz="2400"/>
              <a:t>We prefer to spend money later</a:t>
            </a:r>
          </a:p>
          <a:p>
            <a:pPr eaLnBrk="1" hangingPunct="1"/>
            <a:r>
              <a:rPr lang="en-NZ" altLang="en-US" sz="2800"/>
              <a:t>If we make money in the future, we make less money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NZ" altLang="en-US" sz="2400"/>
              <a:t>We prefer to make money now</a:t>
            </a:r>
          </a:p>
          <a:p>
            <a:pPr eaLnBrk="1" hangingPunct="1"/>
            <a:r>
              <a:rPr lang="en-NZ" altLang="en-US" sz="2800"/>
              <a:t>Taxes hurt our profits, but reduce our losses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F25F5475-CDB4-43F2-814B-DFC4A995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3E7FE86-6693-4B92-B8E1-15650C4D22D0}" type="slidenum">
              <a:rPr lang="en-US" altLang="en-US" sz="1400"/>
              <a:pPr/>
              <a:t>18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EFA083E-DF2C-4E4D-82CA-E81757A972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NZ" altLang="en-US"/>
              <a:t>Q&amp;A</a:t>
            </a:r>
            <a:endParaRPr lang="en-GB" altLang="en-US"/>
          </a:p>
        </p:txBody>
      </p:sp>
      <p:sp>
        <p:nvSpPr>
          <p:cNvPr id="38915" name="Rectangle 5">
            <a:extLst>
              <a:ext uri="{FF2B5EF4-FFF2-40B4-BE49-F238E27FC236}">
                <a16:creationId xmlns:a16="http://schemas.microsoft.com/office/drawing/2014/main" id="{23F2B455-3C4E-4608-A6CC-2230E93EE6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30849</TotalTime>
  <Words>903</Words>
  <Application>Microsoft Office PowerPoint</Application>
  <PresentationFormat>On-screen Show (4:3)</PresentationFormat>
  <Paragraphs>189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MS Mincho</vt:lpstr>
      <vt:lpstr>Arial</vt:lpstr>
      <vt:lpstr>Calibri</vt:lpstr>
      <vt:lpstr>Cambria Math</vt:lpstr>
      <vt:lpstr>Times New Roman</vt:lpstr>
      <vt:lpstr>Wingdings</vt:lpstr>
      <vt:lpstr>Ribbons</vt:lpstr>
      <vt:lpstr>IT Project Financials</vt:lpstr>
      <vt:lpstr>Outline</vt:lpstr>
      <vt:lpstr>Preliminary Comments</vt:lpstr>
      <vt:lpstr>Why Financial Arguments</vt:lpstr>
      <vt:lpstr>In Reality</vt:lpstr>
      <vt:lpstr>Asset Specificity</vt:lpstr>
      <vt:lpstr>What’s Really Important About Financials: Thinking</vt:lpstr>
      <vt:lpstr>Outline</vt:lpstr>
      <vt:lpstr>General Financial Thinking</vt:lpstr>
      <vt:lpstr>Payback Period</vt:lpstr>
      <vt:lpstr>Example</vt:lpstr>
      <vt:lpstr>Net Present Value with Obsolescence (1)</vt:lpstr>
      <vt:lpstr>Net Present Value with Obsolescence (2)</vt:lpstr>
      <vt:lpstr>Example(1)</vt:lpstr>
      <vt:lpstr>Example (2)</vt:lpstr>
      <vt:lpstr>Return on Investment (ROI)</vt:lpstr>
      <vt:lpstr>ROI Example</vt:lpstr>
      <vt:lpstr>Thinking About Rate of Return</vt:lpstr>
      <vt:lpstr>Weird Things About Financial Analysis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Dialectic Study of Anti-Fraud Mechanisms in Internet Auctions</dc:title>
  <dc:creator>Kimberly Chua</dc:creator>
  <cp:lastModifiedBy>Chua, Cecil Eng Huang</cp:lastModifiedBy>
  <cp:revision>350</cp:revision>
  <dcterms:modified xsi:type="dcterms:W3CDTF">2020-10-18T22:10:23Z</dcterms:modified>
</cp:coreProperties>
</file>